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bookmarkIdSeed="2">
  <p:sldMasterIdLst>
    <p:sldMasterId id="2147483648" r:id="rId1"/>
  </p:sldMasterIdLst>
  <p:notesMasterIdLst>
    <p:notesMasterId r:id="rId11"/>
  </p:notesMasterIdLst>
  <p:sldIdLst>
    <p:sldId id="272" r:id="rId2"/>
    <p:sldId id="304" r:id="rId3"/>
    <p:sldId id="319" r:id="rId4"/>
    <p:sldId id="320" r:id="rId5"/>
    <p:sldId id="321" r:id="rId6"/>
    <p:sldId id="322" r:id="rId7"/>
    <p:sldId id="323" r:id="rId8"/>
    <p:sldId id="312" r:id="rId9"/>
    <p:sldId id="313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Open Sans Light" panose="020B0604020202020204" charset="0"/>
      <p:regular r:id="rId16"/>
      <p:italic r:id="rId17"/>
    </p:embeddedFont>
    <p:embeddedFont>
      <p:font typeface="League Spartan" panose="020B0604020202020204" charset="0"/>
      <p:bold r:id="rId18"/>
    </p:embeddedFont>
    <p:embeddedFont>
      <p:font typeface="Comic Sans MS" panose="030F0702030302020204" pitchFamily="66" charset="0"/>
      <p:regular r:id="rId19"/>
      <p:bold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Lato" panose="020B060402020202020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lly Martin" initials="SM" lastIdx="62" clrIdx="0"/>
  <p:cmAuthor id="2" name="Karen" initials="KS" lastIdx="20" clrIdx="1"/>
  <p:cmAuthor id="3" name="Jenny Barksfield" initials="JB" lastIdx="8" clrIdx="2"/>
  <p:cmAuthor id="4" name="Jenny Fox" initials="JF" lastIdx="28" clrIdx="3"/>
  <p:cmAuthor id="5" name="Bethan Miller" initials="BM" lastIdx="12" clrIdx="4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95519E"/>
    <a:srgbClr val="D8BADC"/>
    <a:srgbClr val="DAF3D7"/>
    <a:srgbClr val="FFBDBD"/>
    <a:srgbClr val="CCFFCC"/>
    <a:srgbClr val="747679"/>
    <a:srgbClr val="CC66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37" autoAdjust="0"/>
    <p:restoredTop sz="82966" autoAdjust="0"/>
  </p:normalViewPr>
  <p:slideViewPr>
    <p:cSldViewPr snapToGrid="0">
      <p:cViewPr varScale="1">
        <p:scale>
          <a:sx n="47" d="100"/>
          <a:sy n="47" d="100"/>
        </p:scale>
        <p:origin x="-185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87F6F-9843-49C6-B98B-30FABCBEA948}" type="datetimeFigureOut">
              <a:rPr lang="en-GB" smtClean="0"/>
              <a:t>04/01/2021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7DB251-18AC-41D5-959F-F289AB91753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8364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7151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DB251-18AC-41D5-959F-F289AB91753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6944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/>
              <a:t>Who experiences puberty?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chemeClr val="tx1"/>
                </a:solidFill>
              </a:rPr>
              <a:t>Everyone experiences puberty. Young people, male and female, as they grow into adults will experience puberty.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chemeClr val="tx1"/>
                </a:solidFill>
              </a:rPr>
              <a:t>Though this can start at different times for each person.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/>
              <a:t>When do they experience puberty?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chemeClr val="tx1"/>
                </a:solidFill>
              </a:rPr>
              <a:t>Puberty starts at different times for different people, and it starts when the body is ready.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chemeClr val="tx1"/>
                </a:solidFill>
              </a:rPr>
              <a:t>For girls this is usually between ages 8 and 13. For boys this is usually between ages 9 and 15.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chemeClr val="tx1"/>
                </a:solidFill>
              </a:rPr>
              <a:t>Puberty may continue into the early 20s.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/>
              <a:t>What is puberty?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chemeClr val="tx1"/>
                </a:solidFill>
              </a:rPr>
              <a:t>Puberty is the process through which the body changes from that of a child to an adult.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chemeClr val="tx1"/>
                </a:solidFill>
              </a:rPr>
              <a:t>This change is caused by changing hormones, which are special chemicals in the body.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/>
          </a:p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2642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Facts: </a:t>
            </a:r>
            <a:r>
              <a:rPr lang="en-GB" b="0" dirty="0"/>
              <a:t/>
            </a:r>
            <a:br>
              <a:rPr lang="en-GB" b="0" dirty="0"/>
            </a:br>
            <a:r>
              <a:rPr lang="en-GB" b="0" dirty="0"/>
              <a:t>Pubic hair grows during puberty.</a:t>
            </a:r>
            <a:br>
              <a:rPr lang="en-GB" b="0" dirty="0"/>
            </a:br>
            <a:r>
              <a:rPr lang="en-GB" b="0" dirty="0"/>
              <a:t>People’s body shape changes when they go through puberty.</a:t>
            </a:r>
            <a:br>
              <a:rPr lang="en-GB" b="0" dirty="0"/>
            </a:br>
            <a:r>
              <a:rPr lang="en-GB" b="0" dirty="0"/>
              <a:t>It’s normal to have mood swings and feel different, strong emotions during puberty.</a:t>
            </a:r>
            <a:br>
              <a:rPr lang="en-GB" b="0" dirty="0"/>
            </a:br>
            <a:r>
              <a:rPr lang="en-GB" b="0" dirty="0"/>
              <a:t>Puberty causes people to sweat more.</a:t>
            </a:r>
            <a:br>
              <a:rPr lang="en-GB" b="0" dirty="0"/>
            </a:br>
            <a:r>
              <a:rPr lang="en-GB" b="0" dirty="0"/>
              <a:t>Voices get deeper during puberty.</a:t>
            </a:r>
            <a:br>
              <a:rPr lang="en-GB" b="0" dirty="0"/>
            </a:br>
            <a:r>
              <a:rPr lang="en-GB" b="0" dirty="0"/>
              <a:t>Puberty is a natural part of growing up and the human life cycle.</a:t>
            </a:r>
            <a:br>
              <a:rPr lang="en-GB" b="0" dirty="0"/>
            </a:br>
            <a:r>
              <a:rPr lang="en-GB" b="0" dirty="0"/>
              <a:t/>
            </a:r>
            <a:br>
              <a:rPr lang="en-GB" b="0" dirty="0"/>
            </a:br>
            <a:r>
              <a:rPr lang="en-GB" b="1" dirty="0"/>
              <a:t>Myths are on the next slide with further detail.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4730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2240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6959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DB251-18AC-41D5-959F-F289AB91753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795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spcAft>
                <a:spcPts val="0"/>
              </a:spcAft>
            </a:pPr>
            <a:endParaRPr lang="en-GB" b="0" i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894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4470F4-175C-4A70-8ECA-46736DE131CE}" type="datetime1">
              <a:rPr lang="en-GB" smtClean="0"/>
              <a:t>04/01/2021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2684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D82577-5986-4170-AE62-BB82E79D9AE7}" type="datetime1">
              <a:rPr lang="en-GB" smtClean="0"/>
              <a:t>04/01/2021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1082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DC40F6-1D2E-4892-9964-988432149B15}" type="datetime1">
              <a:rPr lang="en-GB" smtClean="0"/>
              <a:t>04/01/2021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1142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9551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69436" y="6567015"/>
            <a:ext cx="422564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2D651D86-383D-45DB-A701-76B5BFCFE28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448199" y="980303"/>
            <a:ext cx="1854200" cy="2833688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2817813" y="1152525"/>
            <a:ext cx="1828800" cy="18288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4991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E2805F-DA71-4224-9B1D-7B332DC352DD}" type="datetime1">
              <a:rPr lang="en-GB" smtClean="0"/>
              <a:t>04/01/2021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3445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36E0B-35A5-4DF2-ACE2-1A1E85DBD40F}" type="datetime1">
              <a:rPr lang="en-GB" smtClean="0"/>
              <a:t>04/01/2021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0612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EDC1C9-F2F6-4A2B-B860-DDCD2DDDF51E}" type="datetime1">
              <a:rPr lang="en-GB" smtClean="0"/>
              <a:t>04/01/2021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9992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AF0C7C-4974-4629-A2CD-C62706C669CA}" type="datetime1">
              <a:rPr lang="en-GB" smtClean="0"/>
              <a:t>04/01/2021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415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PSHE Association 2018  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69436" y="6567015"/>
            <a:ext cx="422564" cy="365125"/>
          </a:xfrm>
          <a:prstGeom prst="rect">
            <a:avLst/>
          </a:prstGeom>
        </p:spPr>
        <p:txBody>
          <a:bodyPr/>
          <a:lstStyle>
            <a:lvl1pPr>
              <a:defRPr lang="en-GB" sz="1400" kern="120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2D651D86-383D-45DB-A701-76B5BFCFE28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767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EDA5EB-EE76-45BE-8113-F2C30DAF07B6}" type="datetime1">
              <a:rPr lang="en-GB" smtClean="0"/>
              <a:t>04/01/2021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399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388F7C-F017-4C39-9FD0-28AEE7A64FB0}" type="datetime1">
              <a:rPr lang="en-GB" smtClean="0"/>
              <a:t>04/01/2021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6530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81516"/>
            <a:ext cx="1219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GB" dirty="0"/>
              <a:t>© PSHE Association 2018   </a:t>
            </a:r>
          </a:p>
        </p:txBody>
      </p:sp>
    </p:spTree>
    <p:extLst>
      <p:ext uri="{BB962C8B-B14F-4D97-AF65-F5344CB8AC3E}">
        <p14:creationId xmlns:p14="http://schemas.microsoft.com/office/powerpoint/2010/main" val="3181161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ildline.org.uk/get-support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childline.org.uk/" TargetMode="Externa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6F039F8-8DE5-4F0E-BC26-AE193BA868F9}"/>
              </a:ext>
            </a:extLst>
          </p:cNvPr>
          <p:cNvSpPr/>
          <p:nvPr/>
        </p:nvSpPr>
        <p:spPr>
          <a:xfrm>
            <a:off x="1915064" y="3027053"/>
            <a:ext cx="9625116" cy="3370153"/>
          </a:xfrm>
          <a:prstGeom prst="rect">
            <a:avLst/>
          </a:prstGeom>
          <a:solidFill>
            <a:srgbClr val="E7FF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568862" y="3027054"/>
            <a:ext cx="9971318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sz="3200" b="1" dirty="0">
                <a:solidFill>
                  <a:srgbClr val="00B050"/>
                </a:solidFill>
                <a:latin typeface="Comic Sans MS" panose="030F0702030302020204" pitchFamily="66" charset="0"/>
              </a:rPr>
              <a:t>We will think about: </a:t>
            </a:r>
          </a:p>
          <a:p>
            <a:pPr lvl="3"/>
            <a:endParaRPr lang="en-GB" sz="1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914400" lvl="1" indent="-457200">
              <a:lnSpc>
                <a:spcPct val="150000"/>
              </a:lnSpc>
              <a:buSzPct val="202000"/>
              <a:buBlip>
                <a:blip r:embed="rId3"/>
              </a:buBlip>
            </a:pPr>
            <a:r>
              <a:rPr lang="en-GB" sz="2400" dirty="0">
                <a:solidFill>
                  <a:srgbClr val="00B050"/>
                </a:solidFill>
                <a:latin typeface="Comic Sans MS" panose="030F0702030302020204" pitchFamily="66" charset="0"/>
                <a:ea typeface="Lato" panose="020F0502020204030203" pitchFamily="34" charset="0"/>
                <a:cs typeface="Lato" panose="020F0502020204030203" pitchFamily="34" charset="0"/>
              </a:rPr>
              <a:t>The physical and emotional changes during puberty and how to manage these.</a:t>
            </a:r>
          </a:p>
          <a:p>
            <a:pPr marL="914400" lvl="1" indent="-457200">
              <a:lnSpc>
                <a:spcPct val="150000"/>
              </a:lnSpc>
              <a:buSzPct val="202000"/>
              <a:buBlip>
                <a:blip r:embed="rId3"/>
              </a:buBlip>
            </a:pPr>
            <a:r>
              <a:rPr lang="en-GB" sz="2400" dirty="0">
                <a:solidFill>
                  <a:srgbClr val="00B050"/>
                </a:solidFill>
                <a:latin typeface="Comic Sans MS" panose="030F0702030302020204" pitchFamily="66" charset="0"/>
                <a:ea typeface="Lato" panose="020F0502020204030203" pitchFamily="34" charset="0"/>
                <a:cs typeface="Lato" panose="020F0502020204030203" pitchFamily="34" charset="0"/>
              </a:rPr>
              <a:t>Myths and facts about puberty.</a:t>
            </a:r>
          </a:p>
          <a:p>
            <a:pPr marL="914400" lvl="1" indent="-457200">
              <a:lnSpc>
                <a:spcPct val="150000"/>
              </a:lnSpc>
              <a:buSzPct val="202000"/>
              <a:buBlip>
                <a:blip r:embed="rId3"/>
              </a:buBlip>
            </a:pPr>
            <a:r>
              <a:rPr lang="en-GB" sz="2400" dirty="0">
                <a:solidFill>
                  <a:srgbClr val="00B050"/>
                </a:solidFill>
                <a:latin typeface="Comic Sans MS" panose="030F0702030302020204" pitchFamily="66" charset="0"/>
                <a:ea typeface="Lato" panose="020F0502020204030203" pitchFamily="34" charset="0"/>
                <a:cs typeface="Lato" panose="020F0502020204030203" pitchFamily="34" charset="0"/>
              </a:rPr>
              <a:t>How to begin conversations or ask questions about puberty with people who can help us.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1</a:t>
            </a:fld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34640" y="1055291"/>
            <a:ext cx="10893151" cy="1077218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lvl="3"/>
            <a:r>
              <a:rPr lang="en-GB" sz="3200" u="sng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L.O: To identify myths and facts about puberty and how to get help.</a:t>
            </a:r>
            <a:endParaRPr lang="en-GB" sz="3200" b="1" u="sng" dirty="0">
              <a:solidFill>
                <a:srgbClr val="0070C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78" y="1129689"/>
            <a:ext cx="968621" cy="10763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2" r="10174"/>
          <a:stretch/>
        </p:blipFill>
        <p:spPr>
          <a:xfrm>
            <a:off x="803978" y="3277010"/>
            <a:ext cx="877333" cy="10017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727812A-957A-4A7D-8AE7-22156D92CE4C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811" y="132629"/>
            <a:ext cx="771960" cy="8024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9488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3693" y="537904"/>
            <a:ext cx="107141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solidFill>
                  <a:srgbClr val="95519E"/>
                </a:solidFill>
                <a:latin typeface="Comic Sans MS" panose="030F0702030302020204" pitchFamily="66" charset="0"/>
              </a:rPr>
              <a:t>Growing and changing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Comic Sans MS" panose="030F0702030302020204" pitchFamily="66" charset="0"/>
                <a:ea typeface="Lato" panose="020F0502020204030203" pitchFamily="34" charset="0"/>
                <a:cs typeface="Lato" panose="020F0502020204030203" pitchFamily="34" charset="0"/>
              </a:rPr>
              <a:t>What’s our starting point?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60" y="2446700"/>
            <a:ext cx="635184" cy="6351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F85CC55-98A8-4EF2-AE9A-E477654CD503}"/>
              </a:ext>
            </a:extLst>
          </p:cNvPr>
          <p:cNvSpPr txBox="1"/>
          <p:nvPr/>
        </p:nvSpPr>
        <p:spPr>
          <a:xfrm>
            <a:off x="785144" y="2235344"/>
            <a:ext cx="619706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On a piece of paper, make a graffiti board with all the words you can think of that relate to growing up and puberty.</a:t>
            </a:r>
          </a:p>
          <a:p>
            <a:endParaRPr lang="en-GB" sz="2400" b="1" dirty="0">
              <a:latin typeface="Comic Sans MS" panose="030F0702030302020204" pitchFamily="66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GB" sz="2400" dirty="0">
                <a:solidFill>
                  <a:srgbClr val="00B05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You might also like to include some words that describe how people might </a:t>
            </a:r>
            <a:r>
              <a:rPr lang="en-GB" sz="2400" b="1" u="sng" dirty="0">
                <a:solidFill>
                  <a:srgbClr val="00B05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feel</a:t>
            </a:r>
            <a:r>
              <a:rPr lang="en-GB" sz="2400" dirty="0">
                <a:solidFill>
                  <a:srgbClr val="00B05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 about puberty and growing up.</a:t>
            </a:r>
          </a:p>
          <a:p>
            <a:endParaRPr lang="en-GB" sz="2400" dirty="0">
              <a:solidFill>
                <a:srgbClr val="00B050"/>
              </a:solidFill>
              <a:latin typeface="Comic Sans MS" panose="030F0702030302020204" pitchFamily="66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GB" sz="2400" i="1" dirty="0">
                <a:solidFill>
                  <a:srgbClr val="00B05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Keep this safe — we will be coming back to it at the end of the session.</a:t>
            </a:r>
          </a:p>
          <a:p>
            <a:endParaRPr lang="en-GB" sz="2400" dirty="0">
              <a:latin typeface="Comic Sans MS" panose="030F0702030302020204" pitchFamily="66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D80B9C9-39FD-4AB3-89BC-1E5CC0E8EDC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3987" y="2486330"/>
            <a:ext cx="3516020" cy="270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847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1A202993-1F96-4CB9-B81B-62F7669F2986}"/>
              </a:ext>
            </a:extLst>
          </p:cNvPr>
          <p:cNvSpPr/>
          <p:nvPr/>
        </p:nvSpPr>
        <p:spPr>
          <a:xfrm>
            <a:off x="8511540" y="1722811"/>
            <a:ext cx="3028950" cy="4320540"/>
          </a:xfrm>
          <a:prstGeom prst="roundRect">
            <a:avLst/>
          </a:prstGeom>
          <a:solidFill>
            <a:srgbClr val="D8BADC"/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en-GB" sz="2200" dirty="0">
                <a:solidFill>
                  <a:schemeClr val="tx1"/>
                </a:solidFill>
              </a:rPr>
              <a:t>Puberty is the process through which the body changes from that of a child to an adult.</a:t>
            </a:r>
          </a:p>
          <a:p>
            <a:pPr>
              <a:spcBef>
                <a:spcPts val="600"/>
              </a:spcBef>
            </a:pPr>
            <a:r>
              <a:rPr lang="en-GB" sz="2200" dirty="0">
                <a:solidFill>
                  <a:schemeClr val="tx1"/>
                </a:solidFill>
              </a:rPr>
              <a:t>This change is caused by changing hormones, which are special chemicals in the body.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8160546E-76C9-4133-B9DC-C4FF6190EDAB}"/>
              </a:ext>
            </a:extLst>
          </p:cNvPr>
          <p:cNvSpPr/>
          <p:nvPr/>
        </p:nvSpPr>
        <p:spPr>
          <a:xfrm>
            <a:off x="4581525" y="1722811"/>
            <a:ext cx="3028950" cy="4320540"/>
          </a:xfrm>
          <a:prstGeom prst="roundRect">
            <a:avLst/>
          </a:prstGeom>
          <a:solidFill>
            <a:srgbClr val="D8BADC"/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en-GB" sz="2200" dirty="0">
                <a:solidFill>
                  <a:schemeClr val="tx1"/>
                </a:solidFill>
              </a:rPr>
              <a:t>Puberty starts at different times for different people, and it starts when the body is ready.</a:t>
            </a:r>
          </a:p>
          <a:p>
            <a:pPr>
              <a:spcBef>
                <a:spcPts val="600"/>
              </a:spcBef>
            </a:pPr>
            <a:r>
              <a:rPr lang="en-GB" sz="2200" dirty="0">
                <a:solidFill>
                  <a:schemeClr val="tx1"/>
                </a:solidFill>
              </a:rPr>
              <a:t>For girls this is usually between ages 8 and 13. For boys this is usually between ages 9 and 15.</a:t>
            </a:r>
          </a:p>
          <a:p>
            <a:pPr>
              <a:spcBef>
                <a:spcPts val="600"/>
              </a:spcBef>
            </a:pPr>
            <a:r>
              <a:rPr lang="en-GB" sz="2200" dirty="0">
                <a:solidFill>
                  <a:schemeClr val="tx1"/>
                </a:solidFill>
              </a:rPr>
              <a:t>Puberty may continue into the early 20s.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C4FDBF54-E19F-4771-A324-3A014005E1FB}"/>
              </a:ext>
            </a:extLst>
          </p:cNvPr>
          <p:cNvSpPr/>
          <p:nvPr/>
        </p:nvSpPr>
        <p:spPr>
          <a:xfrm>
            <a:off x="4581525" y="1722811"/>
            <a:ext cx="3028950" cy="4320540"/>
          </a:xfrm>
          <a:prstGeom prst="roundRect">
            <a:avLst/>
          </a:prstGeom>
          <a:solidFill>
            <a:srgbClr val="95519E"/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latin typeface="Comic Sans MS" panose="030F0702030302020204" pitchFamily="66" charset="0"/>
              </a:rPr>
              <a:t>When</a:t>
            </a:r>
            <a:r>
              <a:rPr lang="en-GB" sz="3600" dirty="0">
                <a:latin typeface="Comic Sans MS" panose="030F0702030302020204" pitchFamily="66" charset="0"/>
              </a:rPr>
              <a:t> do they experience puberty?</a:t>
            </a:r>
            <a:endParaRPr lang="en-GB" sz="36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BB66C5E6-68FE-4FD3-8A4E-981D4964BD72}"/>
              </a:ext>
            </a:extLst>
          </p:cNvPr>
          <p:cNvSpPr/>
          <p:nvPr/>
        </p:nvSpPr>
        <p:spPr>
          <a:xfrm>
            <a:off x="651510" y="1722811"/>
            <a:ext cx="3028950" cy="4320540"/>
          </a:xfrm>
          <a:prstGeom prst="roundRect">
            <a:avLst/>
          </a:prstGeom>
          <a:solidFill>
            <a:srgbClr val="D8BADC"/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en-GB" sz="2200" dirty="0">
                <a:solidFill>
                  <a:schemeClr val="tx1"/>
                </a:solidFill>
              </a:rPr>
              <a:t>Everyone experiences puberty. Young people, male and female, as they grow into adults will experience puberty.</a:t>
            </a:r>
          </a:p>
          <a:p>
            <a:pPr>
              <a:spcBef>
                <a:spcPts val="600"/>
              </a:spcBef>
            </a:pPr>
            <a:r>
              <a:rPr lang="en-GB" sz="2200" dirty="0">
                <a:solidFill>
                  <a:schemeClr val="tx1"/>
                </a:solidFill>
              </a:rPr>
              <a:t>Though this can start at different times for each person.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A234C69D-D2E1-4BC9-94BB-3311D44A6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51D86-383D-45DB-A701-76B5BFCFE28F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C59195D-19DB-4049-B89A-879CBE9E3F65}"/>
              </a:ext>
            </a:extLst>
          </p:cNvPr>
          <p:cNvSpPr txBox="1"/>
          <p:nvPr/>
        </p:nvSpPr>
        <p:spPr>
          <a:xfrm>
            <a:off x="454532" y="335193"/>
            <a:ext cx="10714182" cy="1015663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solidFill>
                  <a:srgbClr val="95519E"/>
                </a:solidFill>
                <a:latin typeface="Comic Sans MS" panose="030F0702030302020204" pitchFamily="66" charset="0"/>
              </a:rPr>
              <a:t>Quick questions about puberty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i="1" u="none" strike="noStrike" kern="1200" cap="none" spc="0" normalizeH="0" baseline="0" noProof="0" dirty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Comic Sans MS" panose="030F0702030302020204" pitchFamily="66" charset="0"/>
                <a:cs typeface="Arial" panose="020B0604020202020204" pitchFamily="34" charset="0"/>
              </a:rPr>
              <a:t>Click each </a:t>
            </a:r>
            <a:r>
              <a:rPr lang="en-GB" sz="2000" i="1" dirty="0">
                <a:solidFill>
                  <a:srgbClr val="95519E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card to reveal the answers</a:t>
            </a:r>
            <a:endParaRPr kumimoji="0" lang="en-GB" sz="2000" i="1" u="none" strike="noStrike" kern="1200" cap="none" spc="0" normalizeH="0" baseline="0" noProof="0" dirty="0">
              <a:ln>
                <a:noFill/>
              </a:ln>
              <a:solidFill>
                <a:srgbClr val="95519E"/>
              </a:solidFill>
              <a:effectLst/>
              <a:uLnTx/>
              <a:uFillTx/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4FE746AB-ADC2-4B56-82C0-08DF9B13D9B6}"/>
              </a:ext>
            </a:extLst>
          </p:cNvPr>
          <p:cNvSpPr/>
          <p:nvPr/>
        </p:nvSpPr>
        <p:spPr>
          <a:xfrm>
            <a:off x="651509" y="1722811"/>
            <a:ext cx="3150469" cy="4320540"/>
          </a:xfrm>
          <a:prstGeom prst="roundRect">
            <a:avLst/>
          </a:prstGeom>
          <a:solidFill>
            <a:srgbClr val="95519E"/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latin typeface="Comic Sans MS" panose="030F0702030302020204" pitchFamily="66" charset="0"/>
              </a:rPr>
              <a:t>Who </a:t>
            </a:r>
            <a:r>
              <a:rPr lang="en-GB" sz="3600" dirty="0">
                <a:latin typeface="Comic Sans MS" panose="030F0702030302020204" pitchFamily="66" charset="0"/>
              </a:rPr>
              <a:t>experiences puberty?</a:t>
            </a:r>
            <a:endParaRPr lang="en-GB" sz="3600" b="1" dirty="0">
              <a:latin typeface="Comic Sans MS" panose="030F0702030302020204" pitchFamily="66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8A49A54B-B36C-4F88-8240-1425A6B11777}"/>
              </a:ext>
            </a:extLst>
          </p:cNvPr>
          <p:cNvSpPr/>
          <p:nvPr/>
        </p:nvSpPr>
        <p:spPr>
          <a:xfrm>
            <a:off x="8511540" y="1722811"/>
            <a:ext cx="3028950" cy="4320540"/>
          </a:xfrm>
          <a:prstGeom prst="roundRect">
            <a:avLst/>
          </a:prstGeom>
          <a:solidFill>
            <a:srgbClr val="95519E"/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latin typeface="Comic Sans MS" panose="030F0702030302020204" pitchFamily="66" charset="0"/>
              </a:rPr>
              <a:t>What </a:t>
            </a:r>
            <a:r>
              <a:rPr lang="en-GB" sz="3600" dirty="0">
                <a:latin typeface="Comic Sans MS" panose="030F0702030302020204" pitchFamily="66" charset="0"/>
              </a:rPr>
              <a:t>is puberty?</a:t>
            </a:r>
            <a:endParaRPr lang="en-GB" sz="36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38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A166170-1BB6-4FC2-A695-6386F88F7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51D86-383D-45DB-A701-76B5BFCFE28F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B6922BC-2594-4A7F-AF71-72014C70A435}"/>
              </a:ext>
            </a:extLst>
          </p:cNvPr>
          <p:cNvSpPr txBox="1"/>
          <p:nvPr/>
        </p:nvSpPr>
        <p:spPr>
          <a:xfrm>
            <a:off x="503692" y="537904"/>
            <a:ext cx="111549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Fact or myth? </a:t>
            </a:r>
          </a:p>
          <a:p>
            <a:pPr algn="ctr">
              <a:defRPr/>
            </a:pPr>
            <a:r>
              <a:rPr lang="en-GB" sz="2000" i="1" dirty="0">
                <a:solidFill>
                  <a:srgbClr val="955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sz="2000" i="1" u="sng" dirty="0">
                <a:solidFill>
                  <a:srgbClr val="955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en-GB" sz="2000" i="1" dirty="0">
                <a:solidFill>
                  <a:srgbClr val="955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GB" sz="2000" b="1" i="1" dirty="0">
                <a:solidFill>
                  <a:srgbClr val="955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facts </a:t>
            </a:r>
            <a:r>
              <a:rPr lang="en-GB" sz="2000" i="1" dirty="0">
                <a:solidFill>
                  <a:srgbClr val="955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while avoiding the myths, can you find all </a:t>
            </a:r>
            <a:r>
              <a:rPr lang="en-GB" sz="2000" b="1" i="1" dirty="0">
                <a:solidFill>
                  <a:srgbClr val="955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six </a:t>
            </a:r>
            <a:r>
              <a:rPr lang="en-GB" sz="2000" i="1" dirty="0">
                <a:solidFill>
                  <a:srgbClr val="955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i="1" u="none" strike="noStrike" kern="1200" cap="none" spc="0" normalizeH="0" baseline="0" noProof="0" dirty="0">
              <a:ln>
                <a:noFill/>
              </a:ln>
              <a:solidFill>
                <a:srgbClr val="95519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tart time">
            <a:extLst>
              <a:ext uri="{FF2B5EF4-FFF2-40B4-BE49-F238E27FC236}">
                <a16:creationId xmlns:a16="http://schemas.microsoft.com/office/drawing/2014/main" xmlns="" id="{F9ECD4AD-0E30-401C-A324-91C4FD62B2A1}"/>
              </a:ext>
            </a:extLst>
          </p:cNvPr>
          <p:cNvSpPr/>
          <p:nvPr/>
        </p:nvSpPr>
        <p:spPr>
          <a:xfrm>
            <a:off x="533401" y="1606764"/>
            <a:ext cx="2396490" cy="1567657"/>
          </a:xfrm>
          <a:prstGeom prst="roundRect">
            <a:avLst/>
          </a:prstGeom>
          <a:solidFill>
            <a:srgbClr val="D8BADC"/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Everybody starts puberty at the same time, around age eight.</a:t>
            </a:r>
          </a:p>
        </p:txBody>
      </p:sp>
      <p:sp>
        <p:nvSpPr>
          <p:cNvPr id="7" name="Pubic hair">
            <a:extLst>
              <a:ext uri="{FF2B5EF4-FFF2-40B4-BE49-F238E27FC236}">
                <a16:creationId xmlns:a16="http://schemas.microsoft.com/office/drawing/2014/main" xmlns="" id="{25CF614D-C468-4B1F-BC0F-E389D8EE29EC}"/>
              </a:ext>
            </a:extLst>
          </p:cNvPr>
          <p:cNvSpPr/>
          <p:nvPr/>
        </p:nvSpPr>
        <p:spPr>
          <a:xfrm>
            <a:off x="3337561" y="1606764"/>
            <a:ext cx="2396490" cy="1567657"/>
          </a:xfrm>
          <a:prstGeom prst="roundRect">
            <a:avLst/>
          </a:prstGeom>
          <a:solidFill>
            <a:srgbClr val="D8BADC"/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Pubic hair grows during puberty.</a:t>
            </a:r>
          </a:p>
        </p:txBody>
      </p:sp>
      <p:sp>
        <p:nvSpPr>
          <p:cNvPr id="8" name="Body shape">
            <a:extLst>
              <a:ext uri="{FF2B5EF4-FFF2-40B4-BE49-F238E27FC236}">
                <a16:creationId xmlns:a16="http://schemas.microsoft.com/office/drawing/2014/main" xmlns="" id="{7C3B52AD-A6EE-4BCC-9F1C-017165B41F51}"/>
              </a:ext>
            </a:extLst>
          </p:cNvPr>
          <p:cNvSpPr/>
          <p:nvPr/>
        </p:nvSpPr>
        <p:spPr>
          <a:xfrm>
            <a:off x="6233160" y="1606763"/>
            <a:ext cx="2396489" cy="1567657"/>
          </a:xfrm>
          <a:prstGeom prst="roundRect">
            <a:avLst/>
          </a:prstGeom>
          <a:solidFill>
            <a:srgbClr val="D8BADC"/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People’s body shape changes when they go through puberty.</a:t>
            </a:r>
          </a:p>
        </p:txBody>
      </p:sp>
      <p:sp>
        <p:nvSpPr>
          <p:cNvPr id="9" name="Tummy ache">
            <a:extLst>
              <a:ext uri="{FF2B5EF4-FFF2-40B4-BE49-F238E27FC236}">
                <a16:creationId xmlns:a16="http://schemas.microsoft.com/office/drawing/2014/main" xmlns="" id="{CCA74A05-0405-4DA3-A5F8-F3E4803DF259}"/>
              </a:ext>
            </a:extLst>
          </p:cNvPr>
          <p:cNvSpPr/>
          <p:nvPr/>
        </p:nvSpPr>
        <p:spPr>
          <a:xfrm>
            <a:off x="9128761" y="1606762"/>
            <a:ext cx="2396488" cy="1567657"/>
          </a:xfrm>
          <a:prstGeom prst="roundRect">
            <a:avLst/>
          </a:prstGeom>
          <a:solidFill>
            <a:srgbClr val="D8BADC"/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Everyone gets tummy ache when they get their period.</a:t>
            </a:r>
          </a:p>
        </p:txBody>
      </p:sp>
      <p:sp>
        <p:nvSpPr>
          <p:cNvPr id="10" name="Mood swings">
            <a:extLst>
              <a:ext uri="{FF2B5EF4-FFF2-40B4-BE49-F238E27FC236}">
                <a16:creationId xmlns:a16="http://schemas.microsoft.com/office/drawing/2014/main" xmlns="" id="{7542B67A-99C2-4906-9604-859CF5D44758}"/>
              </a:ext>
            </a:extLst>
          </p:cNvPr>
          <p:cNvSpPr/>
          <p:nvPr/>
        </p:nvSpPr>
        <p:spPr>
          <a:xfrm>
            <a:off x="1922147" y="3326130"/>
            <a:ext cx="2396491" cy="1567658"/>
          </a:xfrm>
          <a:prstGeom prst="roundRect">
            <a:avLst/>
          </a:prstGeom>
          <a:solidFill>
            <a:srgbClr val="D8BADC"/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It’s normal to have mood swings and feel different, strong emotions during puberty.</a:t>
            </a:r>
          </a:p>
        </p:txBody>
      </p:sp>
      <p:sp>
        <p:nvSpPr>
          <p:cNvPr id="11" name="Size of penis and breasts">
            <a:extLst>
              <a:ext uri="{FF2B5EF4-FFF2-40B4-BE49-F238E27FC236}">
                <a16:creationId xmlns:a16="http://schemas.microsoft.com/office/drawing/2014/main" xmlns="" id="{3BA9659E-9D33-4EB0-8A3A-FDA51F81BE7B}"/>
              </a:ext>
            </a:extLst>
          </p:cNvPr>
          <p:cNvSpPr/>
          <p:nvPr/>
        </p:nvSpPr>
        <p:spPr>
          <a:xfrm>
            <a:off x="4897754" y="3341595"/>
            <a:ext cx="2396491" cy="1567658"/>
          </a:xfrm>
          <a:prstGeom prst="roundRect">
            <a:avLst/>
          </a:prstGeom>
          <a:solidFill>
            <a:srgbClr val="D8BADC"/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The size of a person’s breasts or penis is determined during puberty.</a:t>
            </a:r>
          </a:p>
        </p:txBody>
      </p:sp>
      <p:sp>
        <p:nvSpPr>
          <p:cNvPr id="12" name="Sweat">
            <a:extLst>
              <a:ext uri="{FF2B5EF4-FFF2-40B4-BE49-F238E27FC236}">
                <a16:creationId xmlns:a16="http://schemas.microsoft.com/office/drawing/2014/main" xmlns="" id="{AF195E4F-825C-4420-959E-90F21211F96D}"/>
              </a:ext>
            </a:extLst>
          </p:cNvPr>
          <p:cNvSpPr/>
          <p:nvPr/>
        </p:nvSpPr>
        <p:spPr>
          <a:xfrm>
            <a:off x="7873361" y="3326130"/>
            <a:ext cx="2396491" cy="1567658"/>
          </a:xfrm>
          <a:prstGeom prst="roundRect">
            <a:avLst/>
          </a:prstGeom>
          <a:solidFill>
            <a:srgbClr val="D8BADC"/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Puberty causes people to sweat more.</a:t>
            </a:r>
          </a:p>
        </p:txBody>
      </p:sp>
      <p:sp>
        <p:nvSpPr>
          <p:cNvPr id="13" name="Voices">
            <a:extLst>
              <a:ext uri="{FF2B5EF4-FFF2-40B4-BE49-F238E27FC236}">
                <a16:creationId xmlns:a16="http://schemas.microsoft.com/office/drawing/2014/main" xmlns="" id="{ADF74D0F-5D3F-4D2F-B780-7C841323BBD7}"/>
              </a:ext>
            </a:extLst>
          </p:cNvPr>
          <p:cNvSpPr/>
          <p:nvPr/>
        </p:nvSpPr>
        <p:spPr>
          <a:xfrm>
            <a:off x="533401" y="5079049"/>
            <a:ext cx="2396491" cy="1567658"/>
          </a:xfrm>
          <a:prstGeom prst="roundRect">
            <a:avLst/>
          </a:prstGeom>
          <a:solidFill>
            <a:srgbClr val="D8BADC"/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Voices get deeper during puberty.</a:t>
            </a:r>
          </a:p>
        </p:txBody>
      </p:sp>
      <p:sp>
        <p:nvSpPr>
          <p:cNvPr id="14" name="Spots">
            <a:extLst>
              <a:ext uri="{FF2B5EF4-FFF2-40B4-BE49-F238E27FC236}">
                <a16:creationId xmlns:a16="http://schemas.microsoft.com/office/drawing/2014/main" xmlns="" id="{888DC78F-500B-48E8-A695-0B5D4D666436}"/>
              </a:ext>
            </a:extLst>
          </p:cNvPr>
          <p:cNvSpPr/>
          <p:nvPr/>
        </p:nvSpPr>
        <p:spPr>
          <a:xfrm>
            <a:off x="3337561" y="5048254"/>
            <a:ext cx="2396491" cy="1567658"/>
          </a:xfrm>
          <a:prstGeom prst="roundRect">
            <a:avLst/>
          </a:prstGeom>
          <a:solidFill>
            <a:srgbClr val="D8BADC"/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Squeezing spots will make them go away.</a:t>
            </a:r>
          </a:p>
        </p:txBody>
      </p:sp>
      <p:sp>
        <p:nvSpPr>
          <p:cNvPr id="15" name="Pads">
            <a:extLst>
              <a:ext uri="{FF2B5EF4-FFF2-40B4-BE49-F238E27FC236}">
                <a16:creationId xmlns:a16="http://schemas.microsoft.com/office/drawing/2014/main" xmlns="" id="{2AB016ED-8107-42E9-977F-5C989FD531F4}"/>
              </a:ext>
            </a:extLst>
          </p:cNvPr>
          <p:cNvSpPr/>
          <p:nvPr/>
        </p:nvSpPr>
        <p:spPr>
          <a:xfrm>
            <a:off x="6233160" y="5088421"/>
            <a:ext cx="2396491" cy="1567658"/>
          </a:xfrm>
          <a:prstGeom prst="roundRect">
            <a:avLst/>
          </a:prstGeom>
          <a:solidFill>
            <a:srgbClr val="D8BADC"/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Pads are the only product available for use during periods.</a:t>
            </a:r>
          </a:p>
        </p:txBody>
      </p:sp>
      <p:sp>
        <p:nvSpPr>
          <p:cNvPr id="16" name="Puberty is natural">
            <a:extLst>
              <a:ext uri="{FF2B5EF4-FFF2-40B4-BE49-F238E27FC236}">
                <a16:creationId xmlns:a16="http://schemas.microsoft.com/office/drawing/2014/main" xmlns="" id="{54D864C9-A2E7-4003-8607-7BE747FA41DD}"/>
              </a:ext>
            </a:extLst>
          </p:cNvPr>
          <p:cNvSpPr/>
          <p:nvPr/>
        </p:nvSpPr>
        <p:spPr>
          <a:xfrm>
            <a:off x="9128759" y="5079049"/>
            <a:ext cx="2396491" cy="1567658"/>
          </a:xfrm>
          <a:prstGeom prst="roundRect">
            <a:avLst/>
          </a:prstGeom>
          <a:solidFill>
            <a:srgbClr val="D8BADC"/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Puberty is a natural part of growing up and the human life cycle.</a:t>
            </a:r>
          </a:p>
        </p:txBody>
      </p:sp>
      <p:sp>
        <p:nvSpPr>
          <p:cNvPr id="37" name="Transparent Layer">
            <a:extLst>
              <a:ext uri="{FF2B5EF4-FFF2-40B4-BE49-F238E27FC236}">
                <a16:creationId xmlns:a16="http://schemas.microsoft.com/office/drawing/2014/main" xmlns="" id="{BDBDFA8F-807C-4DD1-9C83-3F7FEDAF52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CC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6" name="Fact">
            <a:extLst>
              <a:ext uri="{FF2B5EF4-FFF2-40B4-BE49-F238E27FC236}">
                <a16:creationId xmlns:a16="http://schemas.microsoft.com/office/drawing/2014/main" xmlns="" id="{D812F5A0-B19C-4FD9-9DB0-7D2C252AE10A}"/>
              </a:ext>
            </a:extLst>
          </p:cNvPr>
          <p:cNvGrpSpPr/>
          <p:nvPr/>
        </p:nvGrpSpPr>
        <p:grpSpPr>
          <a:xfrm>
            <a:off x="3912870" y="2718997"/>
            <a:ext cx="4640580" cy="1567657"/>
            <a:chOff x="3714750" y="2931795"/>
            <a:chExt cx="4640580" cy="1567657"/>
          </a:xfrm>
        </p:grpSpPr>
        <p:grpSp>
          <p:nvGrpSpPr>
            <p:cNvPr id="26" name="Fact">
              <a:extLst>
                <a:ext uri="{FF2B5EF4-FFF2-40B4-BE49-F238E27FC236}">
                  <a16:creationId xmlns:a16="http://schemas.microsoft.com/office/drawing/2014/main" xmlns="" id="{4DC1F5D4-1A60-4E53-8D74-315FCDDE9419}"/>
                </a:ext>
              </a:extLst>
            </p:cNvPr>
            <p:cNvGrpSpPr/>
            <p:nvPr/>
          </p:nvGrpSpPr>
          <p:grpSpPr>
            <a:xfrm>
              <a:off x="3714750" y="2931795"/>
              <a:ext cx="4640580" cy="1567657"/>
              <a:chOff x="3714750" y="2931795"/>
              <a:chExt cx="4640580" cy="1567657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xmlns="" id="{186505E4-A1CE-46C3-9E85-E5B16B400980}"/>
                  </a:ext>
                </a:extLst>
              </p:cNvPr>
              <p:cNvSpPr/>
              <p:nvPr/>
            </p:nvSpPr>
            <p:spPr>
              <a:xfrm>
                <a:off x="3714750" y="2931795"/>
                <a:ext cx="4640580" cy="1567657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rgbClr val="D8BADC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b="1" dirty="0">
                    <a:solidFill>
                      <a:schemeClr val="tx1"/>
                    </a:solidFill>
                  </a:rPr>
                  <a:t>   Well done! That’s a fact</a:t>
                </a:r>
                <a:r>
                  <a:rPr lang="en-GB" b="1" dirty="0">
                    <a:solidFill>
                      <a:srgbClr val="95519E"/>
                    </a:solidFill>
                  </a:rPr>
                  <a:t>.</a:t>
                </a:r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xmlns="" id="{2F1D18D4-C5EF-4C3D-97D8-5E8B157BDCD4}"/>
                  </a:ext>
                </a:extLst>
              </p:cNvPr>
              <p:cNvCxnSpPr/>
              <p:nvPr/>
            </p:nvCxnSpPr>
            <p:spPr>
              <a:xfrm>
                <a:off x="7860021" y="3326130"/>
                <a:ext cx="192401" cy="427762"/>
              </a:xfrm>
              <a:prstGeom prst="line">
                <a:avLst/>
              </a:prstGeom>
              <a:ln w="57150">
                <a:solidFill>
                  <a:srgbClr val="D8BAD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xmlns="" id="{97AB8A87-31F1-4A86-BDD6-8488E52FAF1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871451" y="3728902"/>
                <a:ext cx="176212" cy="471235"/>
              </a:xfrm>
              <a:prstGeom prst="line">
                <a:avLst/>
              </a:prstGeom>
              <a:ln w="57150">
                <a:solidFill>
                  <a:srgbClr val="D8BAD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xmlns="" id="{72B6E055-C93F-4974-B3F4-2AE9971079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8" t="1879" r="78558" b="78823"/>
            <a:stretch/>
          </p:blipFill>
          <p:spPr>
            <a:xfrm>
              <a:off x="6405848" y="3171664"/>
              <a:ext cx="1179854" cy="1157721"/>
            </a:xfrm>
            <a:prstGeom prst="rect">
              <a:avLst/>
            </a:prstGeom>
          </p:spPr>
        </p:pic>
      </p:grpSp>
      <p:grpSp>
        <p:nvGrpSpPr>
          <p:cNvPr id="40" name="Myth">
            <a:extLst>
              <a:ext uri="{FF2B5EF4-FFF2-40B4-BE49-F238E27FC236}">
                <a16:creationId xmlns:a16="http://schemas.microsoft.com/office/drawing/2014/main" xmlns="" id="{BD9F3ED0-36AF-4F4C-BA25-7457D324C8A5}"/>
              </a:ext>
            </a:extLst>
          </p:cNvPr>
          <p:cNvGrpSpPr/>
          <p:nvPr/>
        </p:nvGrpSpPr>
        <p:grpSpPr>
          <a:xfrm>
            <a:off x="3920495" y="2712547"/>
            <a:ext cx="4640580" cy="1567657"/>
            <a:chOff x="5222846" y="147558"/>
            <a:chExt cx="4640580" cy="1567657"/>
          </a:xfrm>
        </p:grpSpPr>
        <p:grpSp>
          <p:nvGrpSpPr>
            <p:cNvPr id="35" name="Myth">
              <a:extLst>
                <a:ext uri="{FF2B5EF4-FFF2-40B4-BE49-F238E27FC236}">
                  <a16:creationId xmlns:a16="http://schemas.microsoft.com/office/drawing/2014/main" xmlns="" id="{FC6024BB-32B6-46F5-AD2C-C099C258E2EF}"/>
                </a:ext>
              </a:extLst>
            </p:cNvPr>
            <p:cNvGrpSpPr/>
            <p:nvPr/>
          </p:nvGrpSpPr>
          <p:grpSpPr>
            <a:xfrm>
              <a:off x="5222846" y="147558"/>
              <a:ext cx="4640580" cy="1567657"/>
              <a:chOff x="3720188" y="781041"/>
              <a:chExt cx="4640580" cy="1567657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xmlns="" id="{60767465-4CE3-4B24-8AC9-49AF4210C5D3}"/>
                  </a:ext>
                </a:extLst>
              </p:cNvPr>
              <p:cNvGrpSpPr/>
              <p:nvPr/>
            </p:nvGrpSpPr>
            <p:grpSpPr>
              <a:xfrm>
                <a:off x="3720188" y="781041"/>
                <a:ext cx="4640580" cy="1567657"/>
                <a:chOff x="3720188" y="2926764"/>
                <a:chExt cx="4640580" cy="1567657"/>
              </a:xfrm>
            </p:grpSpPr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xmlns="" id="{CD08D628-FA57-4AED-9201-98F1AADE198F}"/>
                    </a:ext>
                  </a:extLst>
                </p:cNvPr>
                <p:cNvCxnSpPr/>
                <p:nvPr/>
              </p:nvCxnSpPr>
              <p:spPr>
                <a:xfrm>
                  <a:off x="7860021" y="3326130"/>
                  <a:ext cx="192401" cy="427762"/>
                </a:xfrm>
                <a:prstGeom prst="line">
                  <a:avLst/>
                </a:prstGeom>
                <a:ln w="57150">
                  <a:solidFill>
                    <a:srgbClr val="D8BAD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xmlns="" id="{0083E3FF-F941-4BDA-A848-D5C167D778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871451" y="3741602"/>
                  <a:ext cx="176212" cy="471235"/>
                </a:xfrm>
                <a:prstGeom prst="line">
                  <a:avLst/>
                </a:prstGeom>
                <a:ln w="57150">
                  <a:solidFill>
                    <a:srgbClr val="D8BAD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Rectangle: Rounded Corners 27">
                  <a:extLst>
                    <a:ext uri="{FF2B5EF4-FFF2-40B4-BE49-F238E27FC236}">
                      <a16:creationId xmlns:a16="http://schemas.microsoft.com/office/drawing/2014/main" xmlns="" id="{DB38C17C-AFC5-4977-A97B-E858DEC8B202}"/>
                    </a:ext>
                  </a:extLst>
                </p:cNvPr>
                <p:cNvSpPr/>
                <p:nvPr/>
              </p:nvSpPr>
              <p:spPr>
                <a:xfrm>
                  <a:off x="3720188" y="2926764"/>
                  <a:ext cx="4640580" cy="1567657"/>
                </a:xfrm>
                <a:prstGeom prst="roundRect">
                  <a:avLst/>
                </a:prstGeom>
                <a:solidFill>
                  <a:schemeClr val="bg1"/>
                </a:solidFill>
                <a:ln w="57150">
                  <a:solidFill>
                    <a:srgbClr val="D8BADC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GB" b="1" dirty="0">
                      <a:solidFill>
                        <a:schemeClr val="tx1"/>
                      </a:solidFill>
                    </a:rPr>
                    <a:t>     Oops! That’s a myth.</a:t>
                  </a:r>
                  <a:endParaRPr lang="en-GB" b="1" dirty="0">
                    <a:solidFill>
                      <a:srgbClr val="95519E"/>
                    </a:solidFill>
                  </a:endParaRPr>
                </a:p>
              </p:txBody>
            </p:sp>
          </p:grpSp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xmlns="" id="{D361CE3F-C306-4B96-B6C3-5D9069A6A0C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262" t="57676" r="2320" b="21621"/>
              <a:stretch/>
            </p:blipFill>
            <p:spPr>
              <a:xfrm>
                <a:off x="6380466" y="974854"/>
                <a:ext cx="1111278" cy="1242050"/>
              </a:xfrm>
              <a:prstGeom prst="rect">
                <a:avLst/>
              </a:prstGeom>
            </p:spPr>
          </p:pic>
        </p:grp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D240D2C8-E05C-47BC-8C0A-5A35B19AAE52}"/>
                </a:ext>
              </a:extLst>
            </p:cNvPr>
            <p:cNvCxnSpPr/>
            <p:nvPr/>
          </p:nvCxnSpPr>
          <p:spPr>
            <a:xfrm>
              <a:off x="9300217" y="494590"/>
              <a:ext cx="192401" cy="427762"/>
            </a:xfrm>
            <a:prstGeom prst="line">
              <a:avLst/>
            </a:prstGeom>
            <a:ln w="57150">
              <a:solidFill>
                <a:srgbClr val="D8BA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AE1FF16D-32EB-4522-94C3-9A9A705F6EC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311647" y="897362"/>
              <a:ext cx="176212" cy="471235"/>
            </a:xfrm>
            <a:prstGeom prst="line">
              <a:avLst/>
            </a:prstGeom>
            <a:ln w="57150">
              <a:solidFill>
                <a:srgbClr val="D8BA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8281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37" grpId="0" animBg="1"/>
      <p:bldP spid="37" grpId="1" animBg="1"/>
      <p:bldP spid="37" grpId="2" animBg="1"/>
      <p:bldP spid="37" grpId="3" animBg="1"/>
      <p:bldP spid="37" grpId="4" animBg="1"/>
      <p:bldP spid="37" grpId="5" animBg="1"/>
      <p:bldP spid="37" grpId="6" animBg="1"/>
      <p:bldP spid="37" grpId="7" animBg="1"/>
      <p:bldP spid="37" grpId="8" animBg="1"/>
      <p:bldP spid="37" grpId="9" animBg="1"/>
      <p:bldP spid="37" grpId="10" animBg="1"/>
      <p:bldP spid="37" grpId="11" animBg="1"/>
      <p:bldP spid="37" grpId="1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676C4F4-B306-4C6B-967C-45937942B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51D86-383D-45DB-A701-76B5BFCFE28F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65379FA-9622-4E9C-867B-DA0A2A93E7C5}"/>
              </a:ext>
            </a:extLst>
          </p:cNvPr>
          <p:cNvSpPr txBox="1"/>
          <p:nvPr/>
        </p:nvSpPr>
        <p:spPr>
          <a:xfrm>
            <a:off x="385520" y="243019"/>
            <a:ext cx="10714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95519E"/>
                </a:solidFill>
                <a:latin typeface="Comic Sans MS" panose="030F0702030302020204" pitchFamily="66" charset="0"/>
              </a:rPr>
              <a:t>Puberty myths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A4ABF42-8515-487B-BC29-2CE5D7561297}"/>
              </a:ext>
            </a:extLst>
          </p:cNvPr>
          <p:cNvSpPr txBox="1"/>
          <p:nvPr/>
        </p:nvSpPr>
        <p:spPr>
          <a:xfrm>
            <a:off x="385520" y="1236050"/>
            <a:ext cx="3559199" cy="2015936"/>
          </a:xfrm>
          <a:prstGeom prst="rect">
            <a:avLst/>
          </a:prstGeom>
          <a:noFill/>
          <a:ln w="19050">
            <a:solidFill>
              <a:srgbClr val="95519E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GB" sz="2000" b="1" dirty="0">
                <a:solidFill>
                  <a:srgbClr val="0070C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“Everybody starts puberty at the same time.”</a:t>
            </a:r>
          </a:p>
          <a:p>
            <a:pPr>
              <a:spcBef>
                <a:spcPts val="600"/>
              </a:spcBef>
            </a:pPr>
            <a:r>
              <a:rPr lang="en-GB" sz="2000" dirty="0">
                <a:solidFill>
                  <a:srgbClr val="00B05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Young people begin puberty at different ages, as discussed earlier in the session.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6474E44-3148-4D06-93C7-9EA5CAAB0DC7}"/>
              </a:ext>
            </a:extLst>
          </p:cNvPr>
          <p:cNvSpPr txBox="1"/>
          <p:nvPr/>
        </p:nvSpPr>
        <p:spPr>
          <a:xfrm>
            <a:off x="4316400" y="1189474"/>
            <a:ext cx="3559199" cy="2015936"/>
          </a:xfrm>
          <a:prstGeom prst="rect">
            <a:avLst/>
          </a:prstGeom>
          <a:noFill/>
          <a:ln w="19050">
            <a:solidFill>
              <a:srgbClr val="95519E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GB" sz="2000" b="1" dirty="0">
                <a:solidFill>
                  <a:srgbClr val="0070C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“Everyone gets tummy ache when they get their period.”</a:t>
            </a:r>
          </a:p>
          <a:p>
            <a:pPr>
              <a:spcBef>
                <a:spcPts val="600"/>
              </a:spcBef>
            </a:pPr>
            <a:r>
              <a:rPr lang="en-GB" sz="2000" dirty="0">
                <a:solidFill>
                  <a:srgbClr val="00B05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Some people experience aches or pains, but it doesn’t happen to everyone.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B5A5BEF-B5EB-4222-ADE7-111D645E7AEE}"/>
              </a:ext>
            </a:extLst>
          </p:cNvPr>
          <p:cNvSpPr txBox="1"/>
          <p:nvPr/>
        </p:nvSpPr>
        <p:spPr>
          <a:xfrm>
            <a:off x="8210237" y="3282354"/>
            <a:ext cx="3559199" cy="3247043"/>
          </a:xfrm>
          <a:prstGeom prst="rect">
            <a:avLst/>
          </a:prstGeom>
          <a:noFill/>
          <a:ln w="19050">
            <a:solidFill>
              <a:srgbClr val="95519E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GB" sz="2000" b="1" dirty="0">
                <a:solidFill>
                  <a:srgbClr val="0070C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“The size of a person’s breasts and penis is determined during puberty.”</a:t>
            </a:r>
          </a:p>
          <a:p>
            <a:pPr>
              <a:spcBef>
                <a:spcPts val="600"/>
              </a:spcBef>
            </a:pPr>
            <a:r>
              <a:rPr lang="en-GB" sz="2000" dirty="0">
                <a:solidFill>
                  <a:srgbClr val="00B05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People keep growing and changing over their lives, young people are still growing so it is not possible to know what they will look like as an adult.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43048115-3144-48AB-B870-5733FFCF8718}"/>
              </a:ext>
            </a:extLst>
          </p:cNvPr>
          <p:cNvSpPr/>
          <p:nvPr/>
        </p:nvSpPr>
        <p:spPr>
          <a:xfrm rot="351931">
            <a:off x="8382899" y="216368"/>
            <a:ext cx="3437271" cy="283024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5519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Clicked too far and left the game too early?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Just press the </a:t>
            </a:r>
            <a:r>
              <a:rPr lang="en-GB" sz="2000" b="1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  <a:sym typeface="Wingdings" panose="05000000000000000000" pitchFamily="2" charset="2"/>
              </a:rPr>
              <a:t> direction</a:t>
            </a:r>
            <a:r>
              <a:rPr lang="en-GB" sz="2000" b="1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key on your laptop or swipe back on your phone or tablet to continue!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08AE7CF-7B89-4A91-92E8-755EF969F846}"/>
              </a:ext>
            </a:extLst>
          </p:cNvPr>
          <p:cNvSpPr txBox="1"/>
          <p:nvPr/>
        </p:nvSpPr>
        <p:spPr>
          <a:xfrm>
            <a:off x="4316400" y="3442325"/>
            <a:ext cx="3559199" cy="3016210"/>
          </a:xfrm>
          <a:prstGeom prst="rect">
            <a:avLst/>
          </a:prstGeom>
          <a:noFill/>
          <a:ln w="19050">
            <a:solidFill>
              <a:srgbClr val="95519E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GB" sz="2000" b="1" dirty="0">
                <a:solidFill>
                  <a:srgbClr val="0070C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“Squeezing spots will help them to go away.”</a:t>
            </a:r>
          </a:p>
          <a:p>
            <a:pPr>
              <a:spcBef>
                <a:spcPts val="600"/>
              </a:spcBef>
            </a:pPr>
            <a:r>
              <a:rPr lang="en-GB" sz="2000" dirty="0">
                <a:solidFill>
                  <a:srgbClr val="00B05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Most people will experience spots at some point in their lives. Squeezing them doesn’t help them go away and may spread bacteria!</a:t>
            </a:r>
          </a:p>
          <a:p>
            <a:pPr>
              <a:spcBef>
                <a:spcPts val="600"/>
              </a:spcBef>
            </a:pPr>
            <a:r>
              <a:rPr lang="en-GB" sz="2000" dirty="0">
                <a:solidFill>
                  <a:srgbClr val="00B05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Having spots does not mean someone has poor hygiene.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9B064E1-8CF9-4971-AF12-170A78DFE83C}"/>
              </a:ext>
            </a:extLst>
          </p:cNvPr>
          <p:cNvSpPr txBox="1"/>
          <p:nvPr/>
        </p:nvSpPr>
        <p:spPr>
          <a:xfrm>
            <a:off x="385520" y="3429000"/>
            <a:ext cx="3559199" cy="3016210"/>
          </a:xfrm>
          <a:prstGeom prst="rect">
            <a:avLst/>
          </a:prstGeom>
          <a:noFill/>
          <a:ln w="19050">
            <a:solidFill>
              <a:srgbClr val="95519E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GB" sz="2000" b="1" dirty="0">
                <a:solidFill>
                  <a:srgbClr val="0070C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“Pads are the only available product for use during a period.”</a:t>
            </a:r>
          </a:p>
          <a:p>
            <a:pPr>
              <a:spcBef>
                <a:spcPts val="600"/>
              </a:spcBef>
            </a:pPr>
            <a:r>
              <a:rPr lang="en-GB" sz="2000" dirty="0">
                <a:solidFill>
                  <a:srgbClr val="00B05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There are lots of products that can be used to help manage periods. </a:t>
            </a:r>
          </a:p>
          <a:p>
            <a:pPr>
              <a:spcBef>
                <a:spcPts val="600"/>
              </a:spcBef>
            </a:pPr>
            <a:r>
              <a:rPr lang="en-GB" sz="2000" dirty="0">
                <a:solidFill>
                  <a:srgbClr val="00B05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For example: Tampons, period pants. It’s all down to personal preference.</a:t>
            </a:r>
          </a:p>
        </p:txBody>
      </p:sp>
    </p:spTree>
    <p:extLst>
      <p:ext uri="{BB962C8B-B14F-4D97-AF65-F5344CB8AC3E}">
        <p14:creationId xmlns:p14="http://schemas.microsoft.com/office/powerpoint/2010/main" val="2230340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DDFEDDC-42D9-428E-BB6B-D42312538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51D86-383D-45DB-A701-76B5BFCFE28F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39DF0BC-30DB-4F43-BF7D-8E351CD34583}"/>
              </a:ext>
            </a:extLst>
          </p:cNvPr>
          <p:cNvSpPr txBox="1"/>
          <p:nvPr/>
        </p:nvSpPr>
        <p:spPr>
          <a:xfrm>
            <a:off x="281855" y="85145"/>
            <a:ext cx="10714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95519E"/>
                </a:solidFill>
                <a:latin typeface="Comic Sans MS" panose="030F0702030302020204" pitchFamily="66" charset="0"/>
              </a:rPr>
              <a:t>Zones of relevance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6A53EC82-E8B6-4C1C-B98D-16ADD3CC4C16}"/>
              </a:ext>
            </a:extLst>
          </p:cNvPr>
          <p:cNvGrpSpPr/>
          <p:nvPr/>
        </p:nvGrpSpPr>
        <p:grpSpPr>
          <a:xfrm>
            <a:off x="8732836" y="573116"/>
            <a:ext cx="3177309" cy="3131127"/>
            <a:chOff x="8592127" y="471758"/>
            <a:chExt cx="3177309" cy="313112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8AF75876-3F16-4D8C-8467-B944E69C6FE9}"/>
                </a:ext>
              </a:extLst>
            </p:cNvPr>
            <p:cNvGrpSpPr/>
            <p:nvPr/>
          </p:nvGrpSpPr>
          <p:grpSpPr>
            <a:xfrm>
              <a:off x="8592127" y="471758"/>
              <a:ext cx="3177309" cy="3131127"/>
              <a:chOff x="7555345" y="2189019"/>
              <a:chExt cx="3177309" cy="3131127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xmlns="" id="{B9DFDFA8-3B7C-4CCC-B7E1-B2577878CF77}"/>
                  </a:ext>
                </a:extLst>
              </p:cNvPr>
              <p:cNvSpPr/>
              <p:nvPr/>
            </p:nvSpPr>
            <p:spPr>
              <a:xfrm>
                <a:off x="7555345" y="2189019"/>
                <a:ext cx="3177309" cy="3131127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D8BADC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xmlns="" id="{466AD7B1-1511-41D2-8D40-1B977F9A4D08}"/>
                  </a:ext>
                </a:extLst>
              </p:cNvPr>
              <p:cNvSpPr/>
              <p:nvPr/>
            </p:nvSpPr>
            <p:spPr>
              <a:xfrm>
                <a:off x="8037942" y="2701635"/>
                <a:ext cx="2202876" cy="2096654"/>
              </a:xfrm>
              <a:prstGeom prst="ellipse">
                <a:avLst/>
              </a:prstGeom>
              <a:solidFill>
                <a:srgbClr val="D8BA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xmlns="" id="{0FE0A0D0-7402-4820-BE6E-3AF4852F52C3}"/>
                  </a:ext>
                </a:extLst>
              </p:cNvPr>
              <p:cNvSpPr/>
              <p:nvPr/>
            </p:nvSpPr>
            <p:spPr>
              <a:xfrm>
                <a:off x="8580580" y="3195781"/>
                <a:ext cx="1117601" cy="110836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000" b="1" dirty="0">
                    <a:solidFill>
                      <a:schemeClr val="tx1"/>
                    </a:solidFill>
                  </a:rPr>
                  <a:t>Most</a:t>
                </a:r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17FF3EAB-2A6B-4B1B-BF55-6CBC42ADB8B1}"/>
                </a:ext>
              </a:extLst>
            </p:cNvPr>
            <p:cNvSpPr/>
            <p:nvPr/>
          </p:nvSpPr>
          <p:spPr>
            <a:xfrm>
              <a:off x="9885857" y="1109188"/>
              <a:ext cx="58060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b="1" dirty="0"/>
                <a:t>Less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33A0E942-98B9-423F-963C-6CF15A2AAF43}"/>
                </a:ext>
              </a:extLst>
            </p:cNvPr>
            <p:cNvSpPr/>
            <p:nvPr/>
          </p:nvSpPr>
          <p:spPr>
            <a:xfrm>
              <a:off x="9644062" y="573880"/>
              <a:ext cx="10642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b="1" dirty="0"/>
                <a:t>Not at all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2BA53FD-E42F-4B14-9095-FEA307ACAA31}"/>
              </a:ext>
            </a:extLst>
          </p:cNvPr>
          <p:cNvSpPr txBox="1"/>
          <p:nvPr/>
        </p:nvSpPr>
        <p:spPr>
          <a:xfrm>
            <a:off x="805462" y="868451"/>
            <a:ext cx="76694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On a piece of paper, draw three circles like the ones in the diagram.</a:t>
            </a:r>
          </a:p>
          <a:p>
            <a:r>
              <a:rPr lang="en-GB" sz="2000" dirty="0">
                <a:solidFill>
                  <a:srgbClr val="00B05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Write each of the statements below in the circle that shows how important you think this information is for a young person to know during puberty.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8CEA78C-ED2B-4D9F-8C45-39CCE8E4C0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80" y="1428022"/>
            <a:ext cx="635184" cy="635184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DA1BA2AA-476C-4298-8C34-3D5AF57D4E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8911077"/>
              </p:ext>
            </p:extLst>
          </p:nvPr>
        </p:nvGraphicFramePr>
        <p:xfrm>
          <a:off x="805462" y="2776666"/>
          <a:ext cx="7669408" cy="3826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7352">
                  <a:extLst>
                    <a:ext uri="{9D8B030D-6E8A-4147-A177-3AD203B41FA5}">
                      <a16:colId xmlns:a16="http://schemas.microsoft.com/office/drawing/2014/main" xmlns="" val="1214318026"/>
                    </a:ext>
                  </a:extLst>
                </a:gridCol>
                <a:gridCol w="1917352">
                  <a:extLst>
                    <a:ext uri="{9D8B030D-6E8A-4147-A177-3AD203B41FA5}">
                      <a16:colId xmlns:a16="http://schemas.microsoft.com/office/drawing/2014/main" xmlns="" val="1739634043"/>
                    </a:ext>
                  </a:extLst>
                </a:gridCol>
                <a:gridCol w="1917352">
                  <a:extLst>
                    <a:ext uri="{9D8B030D-6E8A-4147-A177-3AD203B41FA5}">
                      <a16:colId xmlns:a16="http://schemas.microsoft.com/office/drawing/2014/main" xmlns="" val="4164313690"/>
                    </a:ext>
                  </a:extLst>
                </a:gridCol>
                <a:gridCol w="1917352">
                  <a:extLst>
                    <a:ext uri="{9D8B030D-6E8A-4147-A177-3AD203B41FA5}">
                      <a16:colId xmlns:a16="http://schemas.microsoft.com/office/drawing/2014/main" xmlns="" val="4042704227"/>
                    </a:ext>
                  </a:extLst>
                </a:gridCol>
              </a:tblGrid>
              <a:tr h="919888"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How to talk to parents about puberty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How often to wash their hair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When their friends grow pubic hair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How to use a menstrual pad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86683214"/>
                  </a:ext>
                </a:extLst>
              </a:tr>
              <a:tr h="919888"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How to use tampons or other products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How to manage a wet dream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type of bra to buy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When your friend got their first spot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33331391"/>
                  </a:ext>
                </a:extLst>
              </a:tr>
              <a:tr h="919888"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Who to ask questions about puberty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Which books or websites about puberty are best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How to shave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How to cope with your changing feelings and emotions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6369795"/>
                  </a:ext>
                </a:extLst>
              </a:tr>
              <a:tr h="919888"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How to apply make-up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Which products would help with spots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The best type of deodorant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How to help a friend who’s a bit embarrassed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51577556"/>
                  </a:ext>
                </a:extLst>
              </a:tr>
            </a:tbl>
          </a:graphicData>
        </a:graphic>
      </p:graphicFrame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142185F3-6B8A-4FC7-A2ED-FE35C88B4A75}"/>
              </a:ext>
            </a:extLst>
          </p:cNvPr>
          <p:cNvSpPr/>
          <p:nvPr/>
        </p:nvSpPr>
        <p:spPr>
          <a:xfrm>
            <a:off x="8732836" y="4064000"/>
            <a:ext cx="3303451" cy="239221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5519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Bear in mind that friends may not want to share information about what changes have happened to them.</a:t>
            </a:r>
          </a:p>
          <a:p>
            <a:pPr algn="ctr"/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It’s important to be kind and respect their privacy.</a:t>
            </a:r>
          </a:p>
        </p:txBody>
      </p:sp>
    </p:spTree>
    <p:extLst>
      <p:ext uri="{BB962C8B-B14F-4D97-AF65-F5344CB8AC3E}">
        <p14:creationId xmlns:p14="http://schemas.microsoft.com/office/powerpoint/2010/main" val="401979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4290D11F-06F8-4967-8819-06C42BB8C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51D86-383D-45DB-A701-76B5BFCFE28F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825D0F5-F486-430A-BEE6-E767B9FAF2FB}"/>
              </a:ext>
            </a:extLst>
          </p:cNvPr>
          <p:cNvSpPr txBox="1"/>
          <p:nvPr/>
        </p:nvSpPr>
        <p:spPr>
          <a:xfrm>
            <a:off x="269056" y="251954"/>
            <a:ext cx="10714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95519E"/>
                </a:solidFill>
                <a:latin typeface="Comic Sans MS" panose="030F0702030302020204" pitchFamily="66" charset="0"/>
              </a:rPr>
              <a:t>Planning a conversation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1B03164-1FCB-4DD7-9DDB-F031481071DA}"/>
              </a:ext>
            </a:extLst>
          </p:cNvPr>
          <p:cNvSpPr txBox="1"/>
          <p:nvPr/>
        </p:nvSpPr>
        <p:spPr>
          <a:xfrm>
            <a:off x="904240" y="1241199"/>
            <a:ext cx="10281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Choose two or three of the </a:t>
            </a:r>
            <a:r>
              <a:rPr lang="en-GB" sz="2400" b="1" dirty="0">
                <a:solidFill>
                  <a:srgbClr val="0070C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most </a:t>
            </a:r>
            <a:r>
              <a:rPr lang="en-GB" sz="2400" dirty="0">
                <a:solidFill>
                  <a:srgbClr val="0070C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important points from your zones of relevance activity.</a:t>
            </a:r>
          </a:p>
          <a:p>
            <a:endParaRPr lang="en-GB" sz="2400" dirty="0">
              <a:latin typeface="Comic Sans MS" panose="030F0702030302020204" pitchFamily="66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GB" sz="2400" dirty="0">
                <a:solidFill>
                  <a:srgbClr val="00B05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If a young person wanted to talk to a friend or parent, what might they say?</a:t>
            </a:r>
          </a:p>
          <a:p>
            <a:endParaRPr lang="en-GB" sz="2400" b="1" dirty="0">
              <a:solidFill>
                <a:srgbClr val="00B050"/>
              </a:solidFill>
              <a:latin typeface="Comic Sans MS" panose="030F0702030302020204" pitchFamily="66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GB" sz="2400" b="1" dirty="0">
                <a:solidFill>
                  <a:srgbClr val="00B05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Write the first sentence or question a young person use to open the conversation.</a:t>
            </a:r>
          </a:p>
          <a:p>
            <a:endParaRPr lang="en-GB" sz="2400" b="1" dirty="0">
              <a:latin typeface="Comic Sans MS" panose="030F0702030302020204" pitchFamily="66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GB" sz="2400" dirty="0"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For example:</a:t>
            </a:r>
          </a:p>
          <a:p>
            <a:endParaRPr lang="en-GB" sz="2400" dirty="0">
              <a:latin typeface="Comic Sans MS" panose="030F0702030302020204" pitchFamily="66" charset="0"/>
              <a:ea typeface="Lato" panose="020B0604020202020204" charset="0"/>
              <a:cs typeface="Lato" panose="020B0604020202020204" charset="0"/>
            </a:endParaRPr>
          </a:p>
          <a:p>
            <a:endParaRPr lang="en-GB" sz="2400" dirty="0">
              <a:latin typeface="Comic Sans MS" panose="030F0702030302020204" pitchFamily="66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D94E3C5-5B6E-4C6A-849C-10293B6DBC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56" y="3111408"/>
            <a:ext cx="635184" cy="635184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BA79AE4C-7565-46F7-A15A-3D33C6F8A572}"/>
              </a:ext>
            </a:extLst>
          </p:cNvPr>
          <p:cNvSpPr/>
          <p:nvPr/>
        </p:nvSpPr>
        <p:spPr>
          <a:xfrm>
            <a:off x="904240" y="4651784"/>
            <a:ext cx="6756261" cy="1513840"/>
          </a:xfrm>
          <a:prstGeom prst="wedgeRoundRectCallout">
            <a:avLst>
              <a:gd name="adj1" fmla="val -53233"/>
              <a:gd name="adj2" fmla="val 33212"/>
              <a:gd name="adj3" fmla="val 16667"/>
            </a:avLst>
          </a:prstGeom>
          <a:solidFill>
            <a:srgbClr val="D8BADC"/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Mum, I’ve been wanting to talk to you about getting a bra. Can you help me choose which one would be best for me?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D387F8BE-C5A2-4E22-886E-497A39FE4EAA}"/>
              </a:ext>
            </a:extLst>
          </p:cNvPr>
          <p:cNvSpPr/>
          <p:nvPr/>
        </p:nvSpPr>
        <p:spPr>
          <a:xfrm>
            <a:off x="8295685" y="4042610"/>
            <a:ext cx="3087932" cy="231277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5519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en-GB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Challenge</a:t>
            </a:r>
          </a:p>
          <a:p>
            <a:pPr>
              <a:spcBef>
                <a:spcPts val="600"/>
              </a:spcBef>
            </a:pPr>
            <a:r>
              <a:rPr lang="en-GB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Write out the conversation as a script, imagining what the parent or friend might say.</a:t>
            </a:r>
          </a:p>
        </p:txBody>
      </p:sp>
    </p:spTree>
    <p:extLst>
      <p:ext uri="{BB962C8B-B14F-4D97-AF65-F5344CB8AC3E}">
        <p14:creationId xmlns:p14="http://schemas.microsoft.com/office/powerpoint/2010/main" val="236522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3693" y="257099"/>
            <a:ext cx="107141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solidFill>
                  <a:srgbClr val="95519E"/>
                </a:solidFill>
                <a:latin typeface="Comic Sans MS" panose="030F0702030302020204" pitchFamily="66" charset="0"/>
              </a:rPr>
              <a:t>Growing and changing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Comic Sans MS" panose="030F0702030302020204" pitchFamily="66" charset="0"/>
                <a:ea typeface="Lato" panose="020F0502020204030203" pitchFamily="34" charset="0"/>
                <a:cs typeface="Lato" panose="020F0502020204030203" pitchFamily="34" charset="0"/>
              </a:rPr>
              <a:t>Where are you now?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8785" y="2320347"/>
            <a:ext cx="82875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70C0"/>
                </a:solidFill>
                <a:latin typeface="Comic Sans MS" panose="030F0702030302020204" pitchFamily="66" charset="0"/>
                <a:ea typeface="Lato" panose="020F0502020204030203" pitchFamily="34" charset="0"/>
                <a:cs typeface="Lato" panose="020F0502020204030203" pitchFamily="34" charset="0"/>
              </a:rPr>
              <a:t>Look back at your graffiti board</a:t>
            </a:r>
            <a:r>
              <a:rPr lang="en-US" sz="2400" b="1" dirty="0">
                <a:solidFill>
                  <a:srgbClr val="0070C0"/>
                </a:solidFill>
                <a:latin typeface="Comic Sans MS" panose="030F0702030302020204" pitchFamily="66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  <a:ea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2400" b="1" dirty="0">
                <a:solidFill>
                  <a:srgbClr val="0070C0"/>
                </a:solidFill>
                <a:latin typeface="Comic Sans MS" panose="030F0702030302020204" pitchFamily="66" charset="0"/>
                <a:ea typeface="Lato" panose="020F0502020204030203" pitchFamily="34" charset="0"/>
                <a:cs typeface="Lato" panose="020F0502020204030203" pitchFamily="34" charset="0"/>
              </a:rPr>
              <a:t>Can you add or change anything about puberty and growing up?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prstClr val="black"/>
              </a:solidFill>
              <a:latin typeface="Comic Sans MS" panose="030F0702030302020204" pitchFamily="66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B050"/>
                </a:solidFill>
                <a:latin typeface="Comic Sans MS" panose="030F0702030302020204" pitchFamily="66" charset="0"/>
                <a:ea typeface="Lato" panose="020F0502020204030203" pitchFamily="34" charset="0"/>
                <a:cs typeface="Lato" panose="020F0502020204030203" pitchFamily="34" charset="0"/>
              </a:rPr>
              <a:t>Finish these sentences or discuss with a partner: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rgbClr val="00B050"/>
              </a:solidFill>
              <a:latin typeface="Comic Sans MS" panose="030F0702030302020204" pitchFamily="66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B050"/>
                </a:solidFill>
                <a:latin typeface="Comic Sans MS" panose="030F0702030302020204" pitchFamily="66" charset="0"/>
                <a:ea typeface="Lato" panose="020F0502020204030203" pitchFamily="34" charset="0"/>
                <a:cs typeface="Lato" panose="020F0502020204030203" pitchFamily="34" charset="0"/>
              </a:rPr>
              <a:t>Something I didn’t </a:t>
            </a:r>
            <a:r>
              <a:rPr lang="en-US" sz="2400" dirty="0" err="1">
                <a:solidFill>
                  <a:srgbClr val="00B050"/>
                </a:solidFill>
                <a:latin typeface="Comic Sans MS" panose="030F0702030302020204" pitchFamily="66" charset="0"/>
                <a:ea typeface="Lato" panose="020F0502020204030203" pitchFamily="34" charset="0"/>
                <a:cs typeface="Lato" panose="020F0502020204030203" pitchFamily="34" charset="0"/>
              </a:rPr>
              <a:t>realise</a:t>
            </a:r>
            <a:r>
              <a:rPr lang="en-US" sz="2400" dirty="0">
                <a:solidFill>
                  <a:srgbClr val="00B050"/>
                </a:solidFill>
                <a:latin typeface="Comic Sans MS" panose="030F0702030302020204" pitchFamily="66" charset="0"/>
                <a:ea typeface="Lato" panose="020F0502020204030203" pitchFamily="34" charset="0"/>
                <a:cs typeface="Lato" panose="020F0502020204030203" pitchFamily="34" charset="0"/>
              </a:rPr>
              <a:t> before this session is…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B050"/>
                </a:solidFill>
                <a:latin typeface="Comic Sans MS" panose="030F0702030302020204" pitchFamily="66" charset="0"/>
                <a:ea typeface="Lato" panose="020F0502020204030203" pitchFamily="34" charset="0"/>
                <a:cs typeface="Lato" panose="020F0502020204030203" pitchFamily="34" charset="0"/>
              </a:rPr>
              <a:t>Something I knew but had forgotten is…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B050"/>
                </a:solidFill>
                <a:latin typeface="Comic Sans MS" panose="030F0702030302020204" pitchFamily="66" charset="0"/>
                <a:ea typeface="Lato" panose="020F0502020204030203" pitchFamily="34" charset="0"/>
                <a:cs typeface="Lato" panose="020F0502020204030203" pitchFamily="34" charset="0"/>
              </a:rPr>
              <a:t>Something I would like to know more about is…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01" y="2474403"/>
            <a:ext cx="635184" cy="6351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691DCF4-DB73-4024-874F-E6FCA55EEAF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5709" y="2320347"/>
            <a:ext cx="3516020" cy="270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578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64385"/>
            <a:ext cx="12192000" cy="365125"/>
          </a:xfrm>
        </p:spPr>
        <p:txBody>
          <a:bodyPr/>
          <a:lstStyle/>
          <a:p>
            <a:r>
              <a:rPr lang="en-GB" sz="1050" dirty="0"/>
              <a:t>© PSHE Association 2020</a:t>
            </a:r>
            <a:r>
              <a:rPr lang="en-GB" dirty="0"/>
              <a:t>	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075244" y="6398953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9</a:t>
            </a:fld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60150" y="466836"/>
            <a:ext cx="74052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95519E"/>
                </a:solidFill>
                <a:latin typeface="Comic Sans MS" panose="030F0702030302020204" pitchFamily="66" charset="0"/>
              </a:rPr>
              <a:t>Remember!</a:t>
            </a:r>
          </a:p>
        </p:txBody>
      </p:sp>
      <p:sp>
        <p:nvSpPr>
          <p:cNvPr id="3" name="Rectangle 2"/>
          <p:cNvSpPr/>
          <p:nvPr/>
        </p:nvSpPr>
        <p:spPr>
          <a:xfrm>
            <a:off x="460150" y="1236277"/>
            <a:ext cx="114585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rgbClr val="0070C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If you feel worried about puberty or what you have learned during this lesson, talking to an adult you trust is one of the best ways to find help.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68547" y="2979195"/>
            <a:ext cx="5423453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If you want to talk to someone other than a parent:</a:t>
            </a:r>
          </a:p>
          <a:p>
            <a:endParaRPr lang="en-GB" sz="2400" dirty="0">
              <a:latin typeface="Comic Sans MS" panose="030F0702030302020204" pitchFamily="66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GB" sz="2400" dirty="0"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ChildLine can help. </a:t>
            </a:r>
          </a:p>
          <a:p>
            <a:endParaRPr lang="en-GB" sz="1100" dirty="0">
              <a:latin typeface="Comic Sans MS" panose="030F0702030302020204" pitchFamily="66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GB" sz="2400" dirty="0" err="1"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See:</a:t>
            </a:r>
            <a:r>
              <a:rPr lang="en-GB" sz="2400" dirty="0" err="1"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  <a:hlinkClick r:id="rId3"/>
              </a:rPr>
              <a:t>https</a:t>
            </a:r>
            <a:r>
              <a:rPr lang="en-GB" sz="2400" dirty="0"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  <a:hlinkClick r:id="rId3"/>
              </a:rPr>
              <a:t>://www.childline.org.uk/get-support/</a:t>
            </a:r>
            <a:r>
              <a:rPr lang="en-GB" sz="2400" dirty="0"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 </a:t>
            </a:r>
          </a:p>
          <a:p>
            <a:endParaRPr lang="en-GB" sz="1200" dirty="0">
              <a:latin typeface="Comic Sans MS" panose="030F0702030302020204" pitchFamily="66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GB" sz="2400" dirty="0"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Or phone 0800 1111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3D86C2C5-FE81-4A46-9EE7-0D289879B923}"/>
              </a:ext>
            </a:extLst>
          </p:cNvPr>
          <p:cNvGrpSpPr/>
          <p:nvPr/>
        </p:nvGrpSpPr>
        <p:grpSpPr>
          <a:xfrm>
            <a:off x="-546868" y="2398614"/>
            <a:ext cx="7975051" cy="3347571"/>
            <a:chOff x="-569223" y="1206698"/>
            <a:chExt cx="7975051" cy="3347571"/>
          </a:xfrm>
        </p:grpSpPr>
        <p:pic>
          <p:nvPicPr>
            <p:cNvPr id="14" name="Picture 6" descr="Directory, Wood, Shield, Signposts">
              <a:extLst>
                <a:ext uri="{FF2B5EF4-FFF2-40B4-BE49-F238E27FC236}">
                  <a16:creationId xmlns:a16="http://schemas.microsoft.com/office/drawing/2014/main" xmlns="" id="{F66ACA5A-D73C-4BE9-8944-43F9BCFC4A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9223" y="1206698"/>
              <a:ext cx="7975051" cy="3347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0B3E26A3-0F2A-4D87-AFF2-1413C6FB7C29}"/>
                </a:ext>
              </a:extLst>
            </p:cNvPr>
            <p:cNvSpPr txBox="1"/>
            <p:nvPr/>
          </p:nvSpPr>
          <p:spPr>
            <a:xfrm>
              <a:off x="1143005" y="3121116"/>
              <a:ext cx="468710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ChildLine: </a:t>
              </a:r>
              <a:r>
                <a:rPr lang="en-US" sz="24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hlinkClick r:id="rId5">
                    <a:extLst>
                      <a:ext uri="{A12FA001-AC4F-418D-AE19-62706E023703}">
                        <ahyp:hlinkClr xmlns="" xmlns:ahyp="http://schemas.microsoft.com/office/drawing/2018/hyperlinkcolor" val="tx"/>
                      </a:ext>
                    </a:extLst>
                  </a:hlinkClick>
                </a:rPr>
                <a:t>www.childline.org.uk</a:t>
              </a:r>
              <a:r>
                <a:rPr lang="en-US" sz="24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</a:p>
            <a:p>
              <a:r>
                <a:rPr lang="en-US" sz="24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	      0800 1111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A8CDE929-AC08-45C6-A079-E7D87D1E236C}"/>
                </a:ext>
              </a:extLst>
            </p:cNvPr>
            <p:cNvSpPr txBox="1"/>
            <p:nvPr/>
          </p:nvSpPr>
          <p:spPr>
            <a:xfrm>
              <a:off x="1159670" y="2237084"/>
              <a:ext cx="44299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latin typeface="Lato" panose="020B0604020202020204" charset="0"/>
                  <a:ea typeface="Lato" panose="020B0604020202020204" charset="0"/>
                  <a:cs typeface="Lato" panose="020B0604020202020204" charset="0"/>
                </a:rPr>
                <a:t>Talk to a trusted adult at home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4973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5413</TotalTime>
  <Words>1137</Words>
  <Application>Microsoft Office PowerPoint</Application>
  <PresentationFormat>Custom</PresentationFormat>
  <Paragraphs>147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Calibri</vt:lpstr>
      <vt:lpstr>Times New Roman</vt:lpstr>
      <vt:lpstr>Open Sans Light</vt:lpstr>
      <vt:lpstr>Wingdings</vt:lpstr>
      <vt:lpstr>League Spartan</vt:lpstr>
      <vt:lpstr>Comic Sans MS</vt:lpstr>
      <vt:lpstr>Calibri Light</vt:lpstr>
      <vt:lpstr>Lato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Sally Martin</dc:creator>
  <cp:lastModifiedBy>Joanne Gray</cp:lastModifiedBy>
  <cp:revision>576</cp:revision>
  <dcterms:created xsi:type="dcterms:W3CDTF">2018-11-29T11:01:12Z</dcterms:created>
  <dcterms:modified xsi:type="dcterms:W3CDTF">2021-01-04T09:48:10Z</dcterms:modified>
</cp:coreProperties>
</file>